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5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991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93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497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190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412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6605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958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896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483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37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7427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225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688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127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00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772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399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1077252-38F7-473A-AFC8-CD07567E871B}" type="datetimeFigureOut">
              <a:rPr lang="ru-RU" smtClean="0"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29AD082-DFDB-43DD-85EB-0D52C1F9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505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Аспектный анализ урока с позиций формирования  функциональной грамотности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Читательская </a:t>
            </a:r>
            <a:r>
              <a:rPr lang="ru-RU" b="1" dirty="0" smtClean="0"/>
              <a:t>грамотность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Разработчики: Волкова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О.В,,федеральный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эксперт КФУ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Галеева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И.Ш., методист ИМО Управления образования г. Казани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55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664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4832840"/>
              </p:ext>
            </p:extLst>
          </p:nvPr>
        </p:nvGraphicFramePr>
        <p:xfrm>
          <a:off x="1295400" y="673765"/>
          <a:ext cx="9601200" cy="5024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3630328"/>
                <a:gridCol w="885525"/>
                <a:gridCol w="981776"/>
                <a:gridCol w="903171"/>
                <a:gridCol w="1600200"/>
              </a:tblGrid>
              <a:tr h="4223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232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-Оценивают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форму текста (структуру,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стиль и т.д.), целесообразность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использованных автором приемов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232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-Указывают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тексте изобразительно-выразительные средства языка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232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-Оценивают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полноту, достоверность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232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-Обнаруживают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противоречия, содержащиеся в одном или нескольких текстах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232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-Создают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самостоятельное высказывания с опорой на исходный текст (пересказ, развернутый ответ на вопрос)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-Работают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тетради (конспект, схема текста, план текста, алгоритм и т.д.)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-Составляют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(заполняют) обобщающую таблицу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78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6886792"/>
              </p:ext>
            </p:extLst>
          </p:nvPr>
        </p:nvGraphicFramePr>
        <p:xfrm>
          <a:off x="1295400" y="818148"/>
          <a:ext cx="9601200" cy="4148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4034589"/>
                <a:gridCol w="702645"/>
                <a:gridCol w="827772"/>
                <a:gridCol w="835794"/>
                <a:gridCol w="1600200"/>
              </a:tblGrid>
              <a:tr h="4126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2633">
                <a:tc>
                  <a:txBody>
                    <a:bodyPr/>
                    <a:lstStyle/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Использование на уроке </a:t>
                      </a:r>
                      <a:r>
                        <a:rPr lang="ru-RU" sz="1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дифференциро</a:t>
                      </a:r>
                      <a:endParaRPr lang="ru-RU" sz="1600" b="1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ванных </a:t>
                      </a:r>
                      <a:r>
                        <a:rPr lang="ru-RU" sz="1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индивидуаль</a:t>
                      </a:r>
                      <a:endParaRPr lang="ru-RU" sz="1600" b="1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ных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                                                   заданий</a:t>
                      </a:r>
                      <a:endParaRPr lang="ru-RU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-предлагает</a:t>
                      </a:r>
                      <a:r>
                        <a:rPr lang="ru-RU" sz="1600" spc="-5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всему</a:t>
                      </a:r>
                      <a:r>
                        <a:rPr lang="ru-RU" sz="1600" spc="-2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классу</a:t>
                      </a:r>
                      <a:r>
                        <a:rPr lang="ru-RU" sz="1600" spc="-2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одни и те же</a:t>
                      </a:r>
                      <a:r>
                        <a:rPr lang="ru-RU" sz="1600" spc="-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задания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-предлагает</a:t>
                      </a:r>
                      <a:r>
                        <a:rPr lang="ru-RU" sz="1600" spc="5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дифференцированные</a:t>
                      </a:r>
                      <a:r>
                        <a:rPr lang="ru-RU" sz="1600" spc="5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задания</a:t>
                      </a:r>
                      <a:r>
                        <a:rPr lang="ru-RU" sz="1600" spc="5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(группам</a:t>
                      </a:r>
                      <a:r>
                        <a:rPr lang="ru-RU" sz="1600" spc="5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учащихся</a:t>
                      </a:r>
                      <a:r>
                        <a:rPr lang="ru-RU" sz="1600" spc="5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spc="5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зависимости</a:t>
                      </a:r>
                      <a:r>
                        <a:rPr lang="ru-RU" sz="1600" spc="5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600" spc="5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их</a:t>
                      </a:r>
                      <a:r>
                        <a:rPr lang="ru-RU" sz="1600" spc="5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уровня</a:t>
                      </a:r>
                      <a:r>
                        <a:rPr lang="ru-RU" sz="1600" spc="5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читательских</a:t>
                      </a:r>
                      <a:r>
                        <a:rPr lang="ru-RU" sz="1600" spc="1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умений)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предлагает</a:t>
                      </a:r>
                      <a:r>
                        <a:rPr lang="ru-RU" sz="1600" spc="-2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индивидуальные</a:t>
                      </a:r>
                      <a:r>
                        <a:rPr lang="ru-RU" sz="1600" spc="-25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задания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2633">
                <a:tc>
                  <a:txBody>
                    <a:bodyPr/>
                    <a:lstStyle/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Оценочная деятельность </a:t>
                      </a:r>
                      <a:endParaRPr lang="ru-RU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-Осуществляет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отметочное оценивание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-осуществляет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эмоциональное оценивание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2633"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-осуществляет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оценочную деятельность в соответствии с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2633"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-рекомендациями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международных исследований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78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295402" y="936413"/>
            <a:ext cx="9601196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4338603"/>
              </p:ext>
            </p:extLst>
          </p:nvPr>
        </p:nvGraphicFramePr>
        <p:xfrm>
          <a:off x="1079156" y="537629"/>
          <a:ext cx="9512644" cy="5458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5441"/>
                <a:gridCol w="3693240"/>
                <a:gridCol w="832509"/>
                <a:gridCol w="835344"/>
                <a:gridCol w="980669"/>
                <a:gridCol w="1585441"/>
              </a:tblGrid>
              <a:tr h="34761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5261">
                <a:tc>
                  <a:txBody>
                    <a:bodyPr/>
                    <a:lstStyle/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Формы организации учебной деятельности на уроке</a:t>
                      </a:r>
                      <a:endParaRPr lang="ru-RU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Фронтальная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Групповая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Парная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Индивидуальная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комбинированная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4878">
                <a:tc>
                  <a:txBody>
                    <a:bodyPr/>
                    <a:lstStyle/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Виды контроля</a:t>
                      </a:r>
                      <a:endParaRPr lang="ru-RU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взаимоконтроль</a:t>
                      </a:r>
                      <a:endParaRPr lang="ru-RU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самоконтроль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контроль учителем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7434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Реализация воспитательной направленности урока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на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основе единой проблематики текстов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через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предлагаемые учащимся вопросы и задания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на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основе высказываний взглядов и позиций учащихся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с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использованием разных контекстов (жизненные ситуации, примеры из других предметных областей, примеры из произведений литературы и искусства)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124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Выводы и      рекомендации по уроку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205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896095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кола_______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Класс________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Учитель_____________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Предмет_____________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3151984"/>
              </p:ext>
            </p:extLst>
          </p:nvPr>
        </p:nvGraphicFramePr>
        <p:xfrm>
          <a:off x="1295400" y="1878106"/>
          <a:ext cx="96012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7843"/>
                <a:gridCol w="3847071"/>
                <a:gridCol w="1029729"/>
                <a:gridCol w="914400"/>
                <a:gridCol w="850557"/>
                <a:gridCol w="1371600"/>
              </a:tblGrid>
              <a:tr h="585008">
                <a:tc>
                  <a:txBody>
                    <a:bodyPr/>
                    <a:lstStyle/>
                    <a:p>
                      <a:r>
                        <a:rPr lang="ru-RU" dirty="0" smtClean="0"/>
                        <a:t>Критерии анализа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Параметры ( показатели)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Не владеет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 стадии развития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Компетентен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Примечания</a:t>
                      </a:r>
                      <a:endParaRPr lang="ru-RU" sz="1400" dirty="0"/>
                    </a:p>
                  </a:txBody>
                  <a:tcPr/>
                </a:tc>
              </a:tr>
              <a:tr h="332106">
                <a:tc gridSpan="6">
                  <a:txBody>
                    <a:bodyPr/>
                    <a:lstStyle/>
                    <a:p>
                      <a:r>
                        <a:rPr lang="ru-RU" dirty="0" smtClean="0"/>
                        <a:t>                             </a:t>
                      </a:r>
                      <a:r>
                        <a:rPr lang="ru-RU" b="1" i="1" dirty="0" smtClean="0"/>
                        <a:t>Содержательный контент урока</a:t>
                      </a:r>
                      <a:endParaRPr lang="ru-RU" b="1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6690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Цель и задачи </a:t>
                      </a:r>
                      <a:r>
                        <a:rPr lang="ru-RU" sz="1600" b="1" i="1" dirty="0" smtClean="0"/>
                        <a:t>урока</a:t>
                      </a:r>
                      <a:endParaRPr lang="ru-RU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Обозначение цели урока по содержанию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Постановка задач на урок в контексте 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PISA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1558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Источники информации</a:t>
                      </a:r>
                      <a:endParaRPr lang="ru-RU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рассказ учителя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учебник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учебник и компьютер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справочная литература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исторические и литературные источники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учебные фильмы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видеофрагменты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интернет-источники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(онлайн-формы, веб-сайты различных компаний, сообщения электронной почты, форумы)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дополнительный материал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734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4759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2716792"/>
              </p:ext>
            </p:extLst>
          </p:nvPr>
        </p:nvGraphicFramePr>
        <p:xfrm>
          <a:off x="1002955" y="477795"/>
          <a:ext cx="9893643" cy="5953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8483"/>
                <a:gridCol w="3912973"/>
                <a:gridCol w="996778"/>
                <a:gridCol w="823784"/>
                <a:gridCol w="762684"/>
                <a:gridCol w="1648941"/>
              </a:tblGrid>
              <a:tr h="3543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22241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Виды использованных текстов</a:t>
                      </a:r>
                      <a:endParaRPr lang="ru-RU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сплошные</a:t>
                      </a:r>
                    </a:p>
                    <a:p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несплошные</a:t>
                      </a:r>
                      <a:endParaRPr lang="ru-RU" sz="14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смешанные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простые (единичные)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множественные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29898"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Отбор содержания текстов </a:t>
                      </a: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направлений </a:t>
                      </a: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воспитательной деятельности, способствующих достижению личностных результатов обучения</a:t>
                      </a:r>
                      <a:endParaRPr lang="ru-RU" sz="1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сфере патриотического воспитания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осознание гражданской идентичности в поликультурном и многоконфессиональном обществе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проявление интереса к познанию истории, культуры и языка РФ и народов России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ценностное отношение к достижениям своей Родины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уважение к символам своего государства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уважение к историческому и природному наследию, традициям разных народов, проживающих в родной стране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837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809139"/>
            <a:ext cx="9601196" cy="2947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370462"/>
              </p:ext>
            </p:extLst>
          </p:nvPr>
        </p:nvGraphicFramePr>
        <p:xfrm>
          <a:off x="1202722" y="148281"/>
          <a:ext cx="9630035" cy="6142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210"/>
                <a:gridCol w="4487706"/>
                <a:gridCol w="856735"/>
                <a:gridCol w="601362"/>
                <a:gridCol w="751016"/>
                <a:gridCol w="1605006"/>
              </a:tblGrid>
              <a:tr h="3382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11344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сфере гражданского воспитания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осмысление примеров гражданского служения Отечеству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воспитание чувства неприятия любых форм экстремизма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сфере духовно-нравственного воспитания: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 ориентация на моральные ценности и нормы современного российского общества в ситуации нравственного выбора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активное неприятие асоциальных поступков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сфере эстетического воспитания: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 представление о культурном многообразии своей страны и мира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понимание ценности отечественного и мирового искусства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уважение к культуре своего и других народов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осознание важности художественной культуры как средства коммуникации и самовыражения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8209">
                <a:tc gridSpan="6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449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08454"/>
            <a:ext cx="9601196" cy="31939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9799291"/>
              </p:ext>
            </p:extLst>
          </p:nvPr>
        </p:nvGraphicFramePr>
        <p:xfrm>
          <a:off x="1079156" y="337750"/>
          <a:ext cx="9817440" cy="590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779"/>
                <a:gridCol w="3882392"/>
                <a:gridCol w="806857"/>
                <a:gridCol w="863338"/>
                <a:gridCol w="779141"/>
                <a:gridCol w="1582933"/>
              </a:tblGrid>
              <a:tr h="3510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412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сфере экологического воспитания: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осмысление исторического опыта взаимодействия людей с природной средой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осознание глобального характера экологических проблем современного мира и необходимости защиты окружающей среды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повышение уровня экологической культуры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сфере физического воспитания: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осознание ценности жизни;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-ответственное отношение к своему здоровью и установка на здоровый образ жизни (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соблюдение правил безопасного поведения в интернет-среде;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способность адаптироваться к стрессовым ситуациям и меняющимся социальным, информационным и природным условиям,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умение принимать себя и других, не осуждая;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  <a:p>
                      <a:endParaRPr lang="ru-RU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35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558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4025331"/>
              </p:ext>
            </p:extLst>
          </p:nvPr>
        </p:nvGraphicFramePr>
        <p:xfrm>
          <a:off x="916460" y="700217"/>
          <a:ext cx="10064578" cy="4536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4320745"/>
                <a:gridCol w="700217"/>
                <a:gridCol w="675502"/>
                <a:gridCol w="704336"/>
                <a:gridCol w="2063578"/>
              </a:tblGrid>
              <a:tr h="2965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7074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сфере трудового воспитания: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интерес к практическому изучению профессий и труда различного рода, в том числе на основе применения изучаемого предметного знания;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осознание важности обучения на протяжении всей жизни для успешной профессиональной деятельности и развитие необходимых умений для этого;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готовность адаптироваться в профессиональной среде;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уважение к труду и результатам трудовой деятельности-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898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6525598"/>
              </p:ext>
            </p:extLst>
          </p:nvPr>
        </p:nvGraphicFramePr>
        <p:xfrm>
          <a:off x="1295400" y="667266"/>
          <a:ext cx="9601200" cy="4627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4935"/>
                <a:gridCol w="3888260"/>
                <a:gridCol w="848497"/>
                <a:gridCol w="840259"/>
                <a:gridCol w="729049"/>
                <a:gridCol w="1600200"/>
              </a:tblGrid>
              <a:tr h="73477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Методический контент урока (с опорой на компетенции,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необходимые для формирования читательской грамотности)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19884">
                <a:tc>
                  <a:txBody>
                    <a:bodyPr/>
                    <a:lstStyle/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Задействование на уроке видов речевой деятельности</a:t>
                      </a:r>
                      <a:endParaRPr lang="ru-RU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чтение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письмо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говорение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слушание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0479">
                <a:tc>
                  <a:txBody>
                    <a:bodyPr/>
                    <a:lstStyle/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Время, отведенное для чтения</a:t>
                      </a:r>
                      <a:endParaRPr lang="ru-RU" sz="1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до 50% времени урока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- 30% времени урока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- 10% времени урока.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чтения текста на уроке не было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6692">
                <a:tc>
                  <a:txBody>
                    <a:bodyPr/>
                    <a:lstStyle/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Виды чтения, включенные в урок</a:t>
                      </a:r>
                      <a:endParaRPr lang="ru-RU" sz="1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поисковое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ознакомительное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изучающее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1541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Задания на локализацию информации</a:t>
                      </a:r>
                    </a:p>
                    <a:p>
                      <a:endParaRPr lang="ru-RU" sz="1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месту,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смыслу,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замыслу обучающегося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590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777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6822614"/>
              </p:ext>
            </p:extLst>
          </p:nvPr>
        </p:nvGraphicFramePr>
        <p:xfrm>
          <a:off x="1295400" y="481264"/>
          <a:ext cx="9601200" cy="4590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720811"/>
                <a:gridCol w="3311611"/>
                <a:gridCol w="799070"/>
                <a:gridCol w="914400"/>
                <a:gridCol w="654908"/>
                <a:gridCol w="1600200"/>
              </a:tblGrid>
              <a:tr h="4042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 констатирующих вопросов по содержанию прочитанного материала</a:t>
                      </a:r>
                      <a:endParaRPr lang="ru-RU" sz="16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 проблемных вопросов по содержанию</a:t>
                      </a:r>
                      <a:endParaRPr lang="ru-RU" sz="16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 заданий на выявление причинно-следственных связей</a:t>
                      </a:r>
                      <a:endParaRPr lang="ru-RU" sz="16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Работа с материалами в формате читательской грамотности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Владение учителем типологией заданий по читательской грамотности (использование типов заданий, связанных с основными группами читательских умений)</a:t>
                      </a:r>
                      <a:endParaRPr lang="ru-RU" sz="1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задания на поиск и извлечение 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информации________________________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-задания 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формулирование выводов, заключений на основе фактов, имеющихся в 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тексте_______________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-задания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предполагающие интерпретацию и интеграцию 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информации______________________</a:t>
                      </a:r>
                      <a:endParaRPr lang="ru-RU" sz="14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-задания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направленные на оценку содержания и формы 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текста___________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_____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_____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_____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_____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______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______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______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______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____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____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____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____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16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0552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7727740"/>
              </p:ext>
            </p:extLst>
          </p:nvPr>
        </p:nvGraphicFramePr>
        <p:xfrm>
          <a:off x="1295400" y="500514"/>
          <a:ext cx="9601200" cy="5711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6654"/>
                <a:gridCol w="4003589"/>
                <a:gridCol w="930876"/>
                <a:gridCol w="823784"/>
                <a:gridCol w="696097"/>
                <a:gridCol w="1600200"/>
              </a:tblGrid>
              <a:tr h="2079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5447">
                <a:tc>
                  <a:txBody>
                    <a:bodyPr/>
                    <a:lstStyle/>
                    <a:p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Виды деятельности учащихся</a:t>
                      </a:r>
                      <a:endParaRPr lang="ru-RU" sz="1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Находят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тексте требуемую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информацию</a:t>
                      </a:r>
                    </a:p>
                    <a:p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Определяют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место, где содержится искомая информация (фрагмент текста, гиперссылка, ссылка на сайт и т.д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.)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Находят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извлекают одну или несколько единиц информации, расположенных в одном фрагменте текста/в разных фрагментах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текста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Определяют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последовательность событий,  тему, главную мысль/идею, назначение текста 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Формулируют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выводы (умозаключения) на основе обобщения отдельных частей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текста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Определяют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значение неизвестного слова или выражения на основе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контекста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Преобразовывают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информацию из одной знаковой системы в другую, используя таблицы, графики, рисунки и др.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Оценивают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содержание текста или его элементов (примеров, аргументов, иллюстраций и т.п.) относительно целей автора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978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270</TotalTime>
  <Words>906</Words>
  <Application>Microsoft Office PowerPoint</Application>
  <PresentationFormat>Широкоэкранный</PresentationFormat>
  <Paragraphs>172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Garamond</vt:lpstr>
      <vt:lpstr>Times New Roman</vt:lpstr>
      <vt:lpstr>Натуральные материалы</vt:lpstr>
      <vt:lpstr>Аспектный анализ урока с позиций формирования  функциональной грамотности</vt:lpstr>
      <vt:lpstr>Школа_______ Класс________ Учитель_____________ Предмет_____________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Аспектный анализ урока с позиций формирования  функциональной грамотности</dc:title>
  <dc:creator>User</dc:creator>
  <cp:lastModifiedBy>User</cp:lastModifiedBy>
  <cp:revision>30</cp:revision>
  <dcterms:created xsi:type="dcterms:W3CDTF">2022-04-21T10:31:47Z</dcterms:created>
  <dcterms:modified xsi:type="dcterms:W3CDTF">2022-04-23T05:58:44Z</dcterms:modified>
</cp:coreProperties>
</file>